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4"/>
  </p:sldMasterIdLst>
  <p:notesMasterIdLst>
    <p:notesMasterId r:id="rId33"/>
  </p:notesMasterIdLst>
  <p:handoutMasterIdLst>
    <p:handoutMasterId r:id="rId34"/>
  </p:handoutMasterIdLst>
  <p:sldIdLst>
    <p:sldId id="1396" r:id="rId5"/>
    <p:sldId id="1385" r:id="rId6"/>
    <p:sldId id="1408" r:id="rId7"/>
    <p:sldId id="1416" r:id="rId8"/>
    <p:sldId id="1409" r:id="rId9"/>
    <p:sldId id="1410" r:id="rId10"/>
    <p:sldId id="1411" r:id="rId11"/>
    <p:sldId id="1412" r:id="rId12"/>
    <p:sldId id="1413" r:id="rId13"/>
    <p:sldId id="1417" r:id="rId14"/>
    <p:sldId id="1418" r:id="rId15"/>
    <p:sldId id="1397" r:id="rId16"/>
    <p:sldId id="1398" r:id="rId17"/>
    <p:sldId id="1399" r:id="rId18"/>
    <p:sldId id="1400" r:id="rId19"/>
    <p:sldId id="1401" r:id="rId20"/>
    <p:sldId id="1402" r:id="rId21"/>
    <p:sldId id="1403" r:id="rId22"/>
    <p:sldId id="1404" r:id="rId23"/>
    <p:sldId id="1405" r:id="rId24"/>
    <p:sldId id="1406" r:id="rId25"/>
    <p:sldId id="1407" r:id="rId26"/>
    <p:sldId id="1393" r:id="rId27"/>
    <p:sldId id="1394" r:id="rId28"/>
    <p:sldId id="1395" r:id="rId29"/>
    <p:sldId id="1414" r:id="rId30"/>
    <p:sldId id="1415" r:id="rId31"/>
    <p:sldId id="1383" r:id="rId3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Crow" initials="EC" lastIdx="10" clrIdx="0"/>
  <p:cmAuthor id="2" name="Rachel Durham" initials="R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D5B"/>
    <a:srgbClr val="378B8D"/>
    <a:srgbClr val="D86550"/>
    <a:srgbClr val="C7D69D"/>
    <a:srgbClr val="897145"/>
    <a:srgbClr val="FEFF73"/>
    <a:srgbClr val="A0C7C4"/>
    <a:srgbClr val="127D92"/>
    <a:srgbClr val="FF9933"/>
    <a:srgbClr val="FED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9050" autoAdjust="0"/>
  </p:normalViewPr>
  <p:slideViewPr>
    <p:cSldViewPr snapToGrid="0">
      <p:cViewPr varScale="1">
        <p:scale>
          <a:sx n="86" d="100"/>
          <a:sy n="86" d="100"/>
        </p:scale>
        <p:origin x="1592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949289-A2BC-4156-9547-A03D835749E1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3B15AA-3E3D-4C83-A622-4D28BB3FF69E}">
      <dgm:prSet phldrT="[Text]" custT="1"/>
      <dgm:spPr>
        <a:solidFill>
          <a:srgbClr val="009592"/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248,000</a:t>
          </a:r>
        </a:p>
        <a:p>
          <a:r>
            <a:rPr lang="en-US" sz="1100" dirty="0">
              <a:solidFill>
                <a:schemeClr val="bg1"/>
              </a:solidFill>
            </a:rPr>
            <a:t>2020 Williamson County-wide  Population</a:t>
          </a:r>
        </a:p>
      </dgm:t>
    </dgm:pt>
    <dgm:pt modelId="{CCE8413E-EDAA-4BF8-9102-F3C0BCE49522}" type="parTrans" cxnId="{B34ECEA2-F86A-459A-A8B3-24F21878BFE7}">
      <dgm:prSet/>
      <dgm:spPr/>
      <dgm:t>
        <a:bodyPr/>
        <a:lstStyle/>
        <a:p>
          <a:endParaRPr lang="en-US"/>
        </a:p>
      </dgm:t>
    </dgm:pt>
    <dgm:pt modelId="{FBBF4DD4-9D03-4577-B456-2DC61EC6B4B5}" type="sibTrans" cxnId="{B34ECEA2-F86A-459A-A8B3-24F21878BFE7}">
      <dgm:prSet/>
      <dgm:spPr/>
      <dgm:t>
        <a:bodyPr/>
        <a:lstStyle/>
        <a:p>
          <a:endParaRPr lang="en-US"/>
        </a:p>
      </dgm:t>
    </dgm:pt>
    <dgm:pt modelId="{C83226D9-08E8-42AC-B25A-0034D9056B05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288,000</a:t>
          </a:r>
        </a:p>
        <a:p>
          <a:r>
            <a:rPr lang="en-US" sz="1400" dirty="0">
              <a:solidFill>
                <a:schemeClr val="bg1"/>
              </a:solidFill>
            </a:rPr>
            <a:t>Additional people by 2040</a:t>
          </a:r>
        </a:p>
      </dgm:t>
    </dgm:pt>
    <dgm:pt modelId="{F7CD5A78-5D61-449B-8C64-D114D6A129A7}" type="parTrans" cxnId="{D558B461-87AD-4B44-8124-E3F86E600098}">
      <dgm:prSet/>
      <dgm:spPr/>
      <dgm:t>
        <a:bodyPr/>
        <a:lstStyle/>
        <a:p>
          <a:endParaRPr lang="en-US"/>
        </a:p>
      </dgm:t>
    </dgm:pt>
    <dgm:pt modelId="{93F727F5-0EFC-4FB8-9A5D-5F82A30BD00C}" type="sibTrans" cxnId="{D558B461-87AD-4B44-8124-E3F86E600098}">
      <dgm:prSet/>
      <dgm:spPr/>
      <dgm:t>
        <a:bodyPr/>
        <a:lstStyle/>
        <a:p>
          <a:endParaRPr lang="en-US"/>
        </a:p>
      </dgm:t>
    </dgm:pt>
    <dgm:pt modelId="{CD261E1F-0F83-4178-B6BA-1264F2389830}" type="pres">
      <dgm:prSet presAssocID="{00949289-A2BC-4156-9547-A03D835749E1}" presName="Name0" presStyleCnt="0">
        <dgm:presLayoutVars>
          <dgm:chMax val="7"/>
          <dgm:dir/>
          <dgm:resizeHandles val="exact"/>
        </dgm:presLayoutVars>
      </dgm:prSet>
      <dgm:spPr/>
    </dgm:pt>
    <dgm:pt modelId="{EE9A31D8-D2E5-4083-B83C-647A6CA265F4}" type="pres">
      <dgm:prSet presAssocID="{00949289-A2BC-4156-9547-A03D835749E1}" presName="ellipse1" presStyleLbl="vennNode1" presStyleIdx="0" presStyleCnt="2" custScaleX="110390" custScaleY="104115" custLinFactNeighborX="-51225" custLinFactNeighborY="22694">
        <dgm:presLayoutVars>
          <dgm:bulletEnabled val="1"/>
        </dgm:presLayoutVars>
      </dgm:prSet>
      <dgm:spPr/>
    </dgm:pt>
    <dgm:pt modelId="{B18194BE-4813-426F-AF91-B316BA211640}" type="pres">
      <dgm:prSet presAssocID="{00949289-A2BC-4156-9547-A03D835749E1}" presName="ellipse2" presStyleLbl="vennNode1" presStyleIdx="1" presStyleCnt="2" custScaleX="128091" custScaleY="115340" custLinFactNeighborX="27628" custLinFactNeighborY="6104">
        <dgm:presLayoutVars>
          <dgm:bulletEnabled val="1"/>
        </dgm:presLayoutVars>
      </dgm:prSet>
      <dgm:spPr/>
    </dgm:pt>
  </dgm:ptLst>
  <dgm:cxnLst>
    <dgm:cxn modelId="{5191EE4C-2F40-4C28-8C1C-DEB051055DDA}" type="presOf" srcId="{00949289-A2BC-4156-9547-A03D835749E1}" destId="{CD261E1F-0F83-4178-B6BA-1264F2389830}" srcOrd="0" destOrd="0" presId="urn:microsoft.com/office/officeart/2005/8/layout/rings+Icon"/>
    <dgm:cxn modelId="{D558B461-87AD-4B44-8124-E3F86E600098}" srcId="{00949289-A2BC-4156-9547-A03D835749E1}" destId="{C83226D9-08E8-42AC-B25A-0034D9056B05}" srcOrd="1" destOrd="0" parTransId="{F7CD5A78-5D61-449B-8C64-D114D6A129A7}" sibTransId="{93F727F5-0EFC-4FB8-9A5D-5F82A30BD00C}"/>
    <dgm:cxn modelId="{23094571-5BF2-4723-93BD-A63BCDB76D45}" type="presOf" srcId="{593B15AA-3E3D-4C83-A622-4D28BB3FF69E}" destId="{EE9A31D8-D2E5-4083-B83C-647A6CA265F4}" srcOrd="0" destOrd="0" presId="urn:microsoft.com/office/officeart/2005/8/layout/rings+Icon"/>
    <dgm:cxn modelId="{CE2A8A79-51D3-4F7C-943B-FA1B5EAE46E3}" type="presOf" srcId="{C83226D9-08E8-42AC-B25A-0034D9056B05}" destId="{B18194BE-4813-426F-AF91-B316BA211640}" srcOrd="0" destOrd="0" presId="urn:microsoft.com/office/officeart/2005/8/layout/rings+Icon"/>
    <dgm:cxn modelId="{B34ECEA2-F86A-459A-A8B3-24F21878BFE7}" srcId="{00949289-A2BC-4156-9547-A03D835749E1}" destId="{593B15AA-3E3D-4C83-A622-4D28BB3FF69E}" srcOrd="0" destOrd="0" parTransId="{CCE8413E-EDAA-4BF8-9102-F3C0BCE49522}" sibTransId="{FBBF4DD4-9D03-4577-B456-2DC61EC6B4B5}"/>
    <dgm:cxn modelId="{EF9995BE-306F-4B38-907F-CFAD2AD05221}" type="presParOf" srcId="{CD261E1F-0F83-4178-B6BA-1264F2389830}" destId="{EE9A31D8-D2E5-4083-B83C-647A6CA265F4}" srcOrd="0" destOrd="0" presId="urn:microsoft.com/office/officeart/2005/8/layout/rings+Icon"/>
    <dgm:cxn modelId="{DB4F1ABE-9F66-444A-A732-341B17BC3297}" type="presParOf" srcId="{CD261E1F-0F83-4178-B6BA-1264F2389830}" destId="{B18194BE-4813-426F-AF91-B316BA211640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A31D8-D2E5-4083-B83C-647A6CA265F4}">
      <dsp:nvSpPr>
        <dsp:cNvPr id="0" name=""/>
        <dsp:cNvSpPr/>
      </dsp:nvSpPr>
      <dsp:spPr>
        <a:xfrm>
          <a:off x="0" y="244193"/>
          <a:ext cx="1511733" cy="1425900"/>
        </a:xfrm>
        <a:prstGeom prst="ellipse">
          <a:avLst/>
        </a:prstGeom>
        <a:solidFill>
          <a:srgbClr val="00959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248,000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2020 Williamson County-wide  Population</a:t>
          </a:r>
        </a:p>
      </dsp:txBody>
      <dsp:txXfrm>
        <a:off x="221388" y="453011"/>
        <a:ext cx="1068957" cy="1008264"/>
      </dsp:txXfrm>
    </dsp:sp>
    <dsp:sp modelId="{B18194BE-4813-426F-AF91-B316BA211640}">
      <dsp:nvSpPr>
        <dsp:cNvPr id="0" name=""/>
        <dsp:cNvSpPr/>
      </dsp:nvSpPr>
      <dsp:spPr>
        <a:xfrm>
          <a:off x="1505318" y="769933"/>
          <a:ext cx="1754139" cy="1579632"/>
        </a:xfrm>
        <a:prstGeom prst="ellipse">
          <a:avLst/>
        </a:prstGeom>
        <a:solidFill>
          <a:schemeClr val="accent1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288,000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Additional people by 2040</a:t>
          </a:r>
        </a:p>
      </dsp:txBody>
      <dsp:txXfrm>
        <a:off x="1762206" y="1001265"/>
        <a:ext cx="1240363" cy="1116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44ADB-6F80-4840-84D6-A3AFC4CC456B}" type="datetimeFigureOut">
              <a:rPr lang="en-US" smtClean="0"/>
              <a:t>7/26/24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941A8-B049-4932-949F-6168E06FC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61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6" tIns="44069" rIns="88136" bIns="44069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6" tIns="44069" rIns="88136" bIns="44069" rtlCol="0"/>
          <a:lstStyle>
            <a:lvl1pPr algn="r">
              <a:defRPr sz="1100"/>
            </a:lvl1pPr>
          </a:lstStyle>
          <a:p>
            <a:fld id="{F417415B-F8E0-42FA-BB25-235DE248F580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6" tIns="44069" rIns="88136" bIns="440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74509"/>
            <a:ext cx="5607712" cy="3659842"/>
          </a:xfrm>
          <a:prstGeom prst="rect">
            <a:avLst/>
          </a:prstGeom>
        </p:spPr>
        <p:txBody>
          <a:bodyPr vert="horz" lIns="88136" tIns="44069" rIns="88136" bIns="4406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6" tIns="44069" rIns="88136" bIns="44069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6" tIns="44069" rIns="88136" bIns="44069" rtlCol="0" anchor="b"/>
          <a:lstStyle>
            <a:lvl1pPr algn="r">
              <a:defRPr sz="1100"/>
            </a:lvl1pPr>
          </a:lstStyle>
          <a:p>
            <a:fld id="{39591220-68BD-4D47-AC69-2DA33F0C2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8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91220-68BD-4D47-AC69-2DA33F0C259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01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1220-68BD-4D47-AC69-2DA33F0C25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7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1220-68BD-4D47-AC69-2DA33F0C25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26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91220-68BD-4D47-AC69-2DA33F0C25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91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91220-68BD-4D47-AC69-2DA33F0C259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20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91220-68BD-4D47-AC69-2DA33F0C259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65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AC8EA-5588-4421-BF23-59C0506831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14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AC8EA-5588-4421-BF23-59C0506831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37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AC8EA-5588-4421-BF23-59C0506831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92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Comprehensive Land Use Plan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AB18-BF29-4EBA-B521-9C89AA0BE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7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Comprehensive Land Use Plan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AB18-BF29-4EBA-B521-9C89AA0BE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1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Comprehensive Land Use Plan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AB18-BF29-4EBA-B521-9C89AA0BE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48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Comprehensive Land Use Plan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AB18-BF29-4EBA-B521-9C89AA0BE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4998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Comprehensive Land Use Plan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AB18-BF29-4EBA-B521-9C89AA0BE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38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Comprehensive Land Use Plan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AB18-BF29-4EBA-B521-9C89AA0BE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59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Comprehensive Land Use Plan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AB18-BF29-4EBA-B521-9C89AA0BE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31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Comprehensive Land Use Plan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AB18-BF29-4EBA-B521-9C89AA0BE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73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Comprehensive Land Use Plan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AB18-BF29-4EBA-B521-9C89AA0BE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9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Comprehensive Land Use Plan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AB18-BF29-4EBA-B521-9C89AA0BE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0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Comprehensive Land Use Plan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AB18-BF29-4EBA-B521-9C89AA0BE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0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Comprehensive Land Use Plan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AB18-BF29-4EBA-B521-9C89AA0BE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5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Comprehensive Land Use Plan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AB18-BF29-4EBA-B521-9C89AA0BE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7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Comprehensive Land Use Plan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AB18-BF29-4EBA-B521-9C89AA0BE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7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Comprehensive Land Use Plan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AB18-BF29-4EBA-B521-9C89AA0BE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0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Comprehensive Land Use Plan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AB18-BF29-4EBA-B521-9C89AA0BE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3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Comprehensive Land Use Plan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AB18-BF29-4EBA-B521-9C89AA0BE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Comprehensive Land Use Plan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4AB18-BF29-4EBA-B521-9C89AA0BE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25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88" y="272463"/>
            <a:ext cx="9911254" cy="6252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0220" y="5878251"/>
            <a:ext cx="9387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Breakfast with the Mayors			   Kristi Dunlap Ransom</a:t>
            </a:r>
          </a:p>
          <a:p>
            <a:r>
              <a:rPr lang="en-US" dirty="0"/>
              <a:t>July 30, 2024							  County Attorney for Planning &amp; Environment</a:t>
            </a:r>
          </a:p>
        </p:txBody>
      </p:sp>
    </p:spTree>
    <p:extLst>
      <p:ext uri="{BB962C8B-B14F-4D97-AF65-F5344CB8AC3E}">
        <p14:creationId xmlns:p14="http://schemas.microsoft.com/office/powerpoint/2010/main" val="255697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5D11-1E22-51D5-AE74-B7715C44E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Growth Plan Update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ED71B-2DF7-7FA6-72C8-BE844A8EF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616" y="809469"/>
            <a:ext cx="5195997" cy="5516380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+mn-lt"/>
                <a:cs typeface="Times New Roman" panose="02020603050405020304" pitchFamily="18" charset="0"/>
              </a:rPr>
              <a:t>Because each jurisdiction had identified changes to their desired growth patterns during the Growth Management Planning phase, there was a collective desire to pursue an amendment to the official Williamson County Growth Plan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+mn-lt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The Formal Process to update the Growth Plan was initiated in May of 2023.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1404-495D-3B05-83F5-035F07F69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03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ADF383-431F-7CBF-E321-2FEB57933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52132" cy="1400530"/>
          </a:xfrm>
        </p:spPr>
        <p:txBody>
          <a:bodyPr/>
          <a:lstStyle/>
          <a:p>
            <a:r>
              <a:rPr lang="en-US" sz="4000" dirty="0"/>
              <a:t>What is contained in the Growth Plan?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45D6DC-B71B-5436-2127-1030BA9DA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84026"/>
            <a:ext cx="8946541" cy="4764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Map:</a:t>
            </a:r>
          </a:p>
          <a:p>
            <a:r>
              <a:rPr lang="en-US" sz="2800" dirty="0"/>
              <a:t>Urban Growth Boundaries – Areas identified by Municipalities for projected growth</a:t>
            </a:r>
          </a:p>
          <a:p>
            <a:r>
              <a:rPr lang="en-US" sz="2800" dirty="0"/>
              <a:t>Planned Growth Areas – Areas identified by the County for projected growth based </a:t>
            </a:r>
          </a:p>
          <a:p>
            <a:r>
              <a:rPr lang="en-US" sz="2800" dirty="0"/>
              <a:t>Rural Areas – Areas of the unincorporated County not contained within a UGB or PGA</a:t>
            </a:r>
          </a:p>
          <a:p>
            <a:pPr marL="0" indent="0">
              <a:buNone/>
            </a:pPr>
            <a:r>
              <a:rPr lang="en-US" sz="2800" b="1" dirty="0"/>
              <a:t>Other Provisions:</a:t>
            </a:r>
            <a:r>
              <a:rPr lang="en-US" sz="2800" dirty="0"/>
              <a:t> 	Implementation Goals and 									Strategies</a:t>
            </a:r>
          </a:p>
        </p:txBody>
      </p:sp>
    </p:spTree>
    <p:extLst>
      <p:ext uri="{BB962C8B-B14F-4D97-AF65-F5344CB8AC3E}">
        <p14:creationId xmlns:p14="http://schemas.microsoft.com/office/powerpoint/2010/main" val="146001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316084"/>
            <a:ext cx="9404723" cy="1400530"/>
          </a:xfrm>
        </p:spPr>
        <p:txBody>
          <a:bodyPr/>
          <a:lstStyle/>
          <a:p>
            <a:pPr algn="ctr"/>
            <a:r>
              <a:rPr lang="en-US" b="1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98180"/>
            <a:ext cx="8946541" cy="5050220"/>
          </a:xfrm>
        </p:spPr>
        <p:txBody>
          <a:bodyPr>
            <a:noAutofit/>
          </a:bodyPr>
          <a:lstStyle/>
          <a:p>
            <a:r>
              <a:rPr lang="en-US" sz="2800" dirty="0"/>
              <a:t>Establishment of Coordinating Committee</a:t>
            </a:r>
          </a:p>
          <a:p>
            <a:r>
              <a:rPr lang="en-US" sz="2800" dirty="0"/>
              <a:t>Individual Jurisdiction Public Hearings</a:t>
            </a:r>
          </a:p>
          <a:p>
            <a:r>
              <a:rPr lang="en-US" sz="2800" dirty="0"/>
              <a:t>Jurisdiction Presentations to Coordinating Committee</a:t>
            </a:r>
          </a:p>
          <a:p>
            <a:r>
              <a:rPr lang="en-US" sz="2800" dirty="0"/>
              <a:t>Preparation of Draft Revised Growth Plan</a:t>
            </a:r>
          </a:p>
          <a:p>
            <a:r>
              <a:rPr lang="en-US" sz="2800" dirty="0"/>
              <a:t>Coordinating Committee Public Hearings</a:t>
            </a:r>
          </a:p>
          <a:p>
            <a:r>
              <a:rPr lang="en-US" sz="2800" dirty="0"/>
              <a:t>Refinement and Approval (by Coordinating Committee) of recommended Plan</a:t>
            </a:r>
          </a:p>
          <a:p>
            <a:r>
              <a:rPr lang="en-US" sz="2800" dirty="0"/>
              <a:t>Transmittal of Recommended Plan to Jurisdictions for Consideration</a:t>
            </a:r>
          </a:p>
        </p:txBody>
      </p:sp>
    </p:spTree>
    <p:extLst>
      <p:ext uri="{BB962C8B-B14F-4D97-AF65-F5344CB8AC3E}">
        <p14:creationId xmlns:p14="http://schemas.microsoft.com/office/powerpoint/2010/main" val="152011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622" y="158428"/>
            <a:ext cx="9404723" cy="1400530"/>
          </a:xfrm>
        </p:spPr>
        <p:txBody>
          <a:bodyPr/>
          <a:lstStyle/>
          <a:p>
            <a:pPr algn="ctr"/>
            <a:r>
              <a:rPr lang="en-US" b="1" dirty="0"/>
              <a:t>2001 Growth Plan Map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12" y="1043590"/>
            <a:ext cx="8839201" cy="54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67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284552"/>
            <a:ext cx="9404723" cy="1400530"/>
          </a:xfrm>
        </p:spPr>
        <p:txBody>
          <a:bodyPr/>
          <a:lstStyle/>
          <a:p>
            <a:pPr algn="ctr"/>
            <a:r>
              <a:rPr lang="en-US" b="1" dirty="0"/>
              <a:t>Approved Growth Plan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C7D0B5-5F49-E05F-7035-3526919068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1014147" y="1277116"/>
            <a:ext cx="9035706" cy="508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46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99" y="238882"/>
            <a:ext cx="9398984" cy="644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52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18" y="285307"/>
            <a:ext cx="8918930" cy="61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16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95" y="284804"/>
            <a:ext cx="9053484" cy="61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02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71" y="327146"/>
            <a:ext cx="8928022" cy="617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98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36" y="666111"/>
            <a:ext cx="8464002" cy="58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9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A1D52-0F89-42B3-9FB6-471BF30C2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600" dirty="0"/>
              <a:t>Williamson County Growth Plan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DDDB8-EB02-4C37-A066-237AC1F28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2497446"/>
            <a:ext cx="4832803" cy="4122961"/>
          </a:xfrm>
        </p:spPr>
        <p:txBody>
          <a:bodyPr>
            <a:normAutofit fontScale="62500" lnSpcReduction="20000"/>
          </a:bodyPr>
          <a:lstStyle/>
          <a:p>
            <a:r>
              <a:rPr lang="en-US" sz="3500" dirty="0"/>
              <a:t>County-wide plan that establishes: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500" dirty="0"/>
              <a:t>Urban Growth Boundaries (UGB’s) around municipalities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500" dirty="0"/>
              <a:t>Planned Growth Areas (PGA’s) outside of UGB’s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500" dirty="0"/>
              <a:t>Rural Areas</a:t>
            </a:r>
          </a:p>
          <a:p>
            <a:r>
              <a:rPr lang="en-US" sz="3500" dirty="0"/>
              <a:t>Mandated by State Legislature</a:t>
            </a:r>
          </a:p>
          <a:p>
            <a:r>
              <a:rPr lang="en-US" sz="3500" dirty="0"/>
              <a:t>Current growth boundaries adopted in </a:t>
            </a:r>
            <a:r>
              <a:rPr lang="en-US" sz="3500" b="1" dirty="0"/>
              <a:t>2001</a:t>
            </a:r>
          </a:p>
          <a:p>
            <a:endParaRPr lang="en-US" sz="2400" dirty="0"/>
          </a:p>
          <a:p>
            <a:pPr marL="457200" lvl="1" indent="0">
              <a:buNone/>
            </a:pPr>
            <a:endParaRPr lang="en-US" sz="11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CCAB32C2-B0FB-4B48-9200-CC25C5AA14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r="4240"/>
          <a:stretch/>
        </p:blipFill>
        <p:spPr>
          <a:xfrm>
            <a:off x="5370785" y="1321990"/>
            <a:ext cx="6600869" cy="529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19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85" y="557049"/>
            <a:ext cx="8436122" cy="583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76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41" y="456435"/>
            <a:ext cx="8588831" cy="591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10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53" y="513303"/>
            <a:ext cx="9017902" cy="585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87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A3A48C-62F4-1D65-CB12-980C08D49DB2}"/>
              </a:ext>
            </a:extLst>
          </p:cNvPr>
          <p:cNvSpPr txBox="1"/>
          <p:nvPr/>
        </p:nvSpPr>
        <p:spPr>
          <a:xfrm>
            <a:off x="958506" y="800392"/>
            <a:ext cx="10264697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GOAL 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Ensure that the system of Urban Growth Boundaries (UGB’s), Planned Growth Areas (PGA’s) and Rural Areas function as optimally as possible.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9642" y="-443453"/>
            <a:ext cx="13851283" cy="774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83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F1D736-0470-0724-DC6B-D111847D4C8E}"/>
              </a:ext>
            </a:extLst>
          </p:cNvPr>
          <p:cNvSpPr txBox="1"/>
          <p:nvPr/>
        </p:nvSpPr>
        <p:spPr>
          <a:xfrm>
            <a:off x="958506" y="800392"/>
            <a:ext cx="10264697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GOAL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7800" y="-309770"/>
            <a:ext cx="13746493" cy="7687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26" y="2986909"/>
            <a:ext cx="10573407" cy="14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26" y="3961324"/>
            <a:ext cx="6000750" cy="140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709" y="3122656"/>
            <a:ext cx="9858375" cy="1123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280" y="5191968"/>
            <a:ext cx="1099612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54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A3A48C-62F4-1D65-CB12-980C08D49DB2}"/>
              </a:ext>
            </a:extLst>
          </p:cNvPr>
          <p:cNvSpPr txBox="1"/>
          <p:nvPr/>
        </p:nvSpPr>
        <p:spPr>
          <a:xfrm>
            <a:off x="958506" y="800392"/>
            <a:ext cx="10264697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GOAL 2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Continue the practice of collaborative, multi-jurisdictional planning on an ongoing basis.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3340" y="-335712"/>
            <a:ext cx="13708388" cy="759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82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106E-CEDF-90ED-09E2-088B269C2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Interlocal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A8F57-DE52-5C09-8BE6-3EF9313FB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88958"/>
            <a:ext cx="8946541" cy="465944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Approved by all Municipalities and the County</a:t>
            </a:r>
          </a:p>
          <a:p>
            <a:r>
              <a:rPr lang="en-US" sz="2800" dirty="0"/>
              <a:t>A tool to help implement the Goals and Strategies in the Growth Plan</a:t>
            </a:r>
          </a:p>
          <a:p>
            <a:r>
              <a:rPr lang="en-US" sz="2800" dirty="0"/>
              <a:t>Key provisions:</a:t>
            </a:r>
          </a:p>
          <a:p>
            <a:pPr lvl="1"/>
            <a:r>
              <a:rPr lang="en-US" sz="2800" dirty="0"/>
              <a:t>No annexation outside of a UGB</a:t>
            </a:r>
          </a:p>
          <a:p>
            <a:pPr lvl="1"/>
            <a:r>
              <a:rPr lang="en-US" sz="2800" dirty="0"/>
              <a:t>Advisory Committee – representatives of the County and Municipalities who will meet at least four times a year; informational body designed to foster communication and cooperation</a:t>
            </a:r>
          </a:p>
          <a:p>
            <a:pPr lvl="1"/>
            <a:r>
              <a:rPr lang="en-US" sz="2800" dirty="0"/>
              <a:t>Requires the Growth Plan to be revisited in 5 years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73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8F0A8-729E-2D09-80D9-303FC018B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of Growth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AD3A7-89E5-79D0-211B-093FF13D8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All jurisdictions have approved the Growth Plan </a:t>
            </a:r>
          </a:p>
          <a:p>
            <a:r>
              <a:rPr lang="en-US" sz="3200" dirty="0"/>
              <a:t>Transmittal to the Local Government Planning Advisory Committee for approval</a:t>
            </a:r>
          </a:p>
          <a:p>
            <a:r>
              <a:rPr lang="en-US" sz="3200" dirty="0"/>
              <a:t>Record in the Register of Deeds</a:t>
            </a:r>
          </a:p>
        </p:txBody>
      </p:sp>
    </p:spTree>
    <p:extLst>
      <p:ext uri="{BB962C8B-B14F-4D97-AF65-F5344CB8AC3E}">
        <p14:creationId xmlns:p14="http://schemas.microsoft.com/office/powerpoint/2010/main" val="4074312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r>
              <a:rPr lang="en-US" sz="8800" dirty="0"/>
              <a:t>Thank You!</a:t>
            </a:r>
          </a:p>
          <a:p>
            <a:pPr marL="0" indent="0" algn="ctr">
              <a:buNone/>
            </a:pPr>
            <a:endParaRPr lang="en-US" sz="8800" dirty="0"/>
          </a:p>
          <a:p>
            <a:pPr marL="0" indent="0" algn="ctr"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1683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65D027-4CA6-41D3-AA90-4325342E7EF6}"/>
              </a:ext>
            </a:extLst>
          </p:cNvPr>
          <p:cNvSpPr/>
          <p:nvPr/>
        </p:nvSpPr>
        <p:spPr>
          <a:xfrm>
            <a:off x="-24260" y="0"/>
            <a:ext cx="365476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683A209-A7DD-4258-8A0D-9BBCD065561C}"/>
              </a:ext>
            </a:extLst>
          </p:cNvPr>
          <p:cNvGraphicFramePr/>
          <p:nvPr/>
        </p:nvGraphicFramePr>
        <p:xfrm>
          <a:off x="230333" y="1098645"/>
          <a:ext cx="3424432" cy="2282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E0E3958-4628-4427-8FE5-9DA8241E5022}"/>
              </a:ext>
            </a:extLst>
          </p:cNvPr>
          <p:cNvSpPr/>
          <p:nvPr/>
        </p:nvSpPr>
        <p:spPr>
          <a:xfrm>
            <a:off x="289788" y="184159"/>
            <a:ext cx="7453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66"/>
                </a:solidFill>
              </a:rPr>
              <a:t>Population Breakdown</a:t>
            </a:r>
          </a:p>
          <a:p>
            <a:r>
              <a:rPr lang="en-US" sz="1600" dirty="0">
                <a:solidFill>
                  <a:schemeClr val="tx2"/>
                </a:solidFill>
              </a:rPr>
              <a:t>RESEARCH &amp; ANALYSIS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C7535-F60E-450D-B02F-ED4334DCC045}"/>
              </a:ext>
            </a:extLst>
          </p:cNvPr>
          <p:cNvSpPr txBox="1"/>
          <p:nvPr/>
        </p:nvSpPr>
        <p:spPr>
          <a:xfrm>
            <a:off x="6302928" y="6611779"/>
            <a:ext cx="588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accent2"/>
                </a:solidFill>
              </a:rPr>
              <a:t>Data Source: 2018 Williamson County Trends Report; US Census Bureau 2017 ACS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0BD913-8F65-4385-8D44-7565502BD7BE}"/>
              </a:ext>
            </a:extLst>
          </p:cNvPr>
          <p:cNvSpPr txBox="1"/>
          <p:nvPr/>
        </p:nvSpPr>
        <p:spPr>
          <a:xfrm>
            <a:off x="7927272" y="5632196"/>
            <a:ext cx="3654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/>
              <a:t>Exponential increase from 1980 - 2017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F0A6DDF-3CA0-438A-834F-D48748447710}"/>
              </a:ext>
            </a:extLst>
          </p:cNvPr>
          <p:cNvSpPr/>
          <p:nvPr/>
        </p:nvSpPr>
        <p:spPr>
          <a:xfrm>
            <a:off x="627468" y="3531806"/>
            <a:ext cx="2216363" cy="22443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536,000</a:t>
            </a:r>
          </a:p>
          <a:p>
            <a:pPr algn="ctr"/>
            <a:endParaRPr lang="en-US"/>
          </a:p>
          <a:p>
            <a:pPr algn="ctr"/>
            <a:r>
              <a:rPr lang="en-US" sz="1600"/>
              <a:t>Williamson County  Forecast 2040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293B3-DA68-47F7-AFD3-4C036086CD6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16413" y="1342845"/>
            <a:ext cx="7912932" cy="4550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55E16FD-36D8-44B4-97D0-A27977D22154}"/>
              </a:ext>
            </a:extLst>
          </p:cNvPr>
          <p:cNvSpPr/>
          <p:nvPr/>
        </p:nvSpPr>
        <p:spPr>
          <a:xfrm>
            <a:off x="10256520" y="4152900"/>
            <a:ext cx="114300" cy="1143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911A4F8-ED92-46BC-8EAF-5D4DA2095DCA}"/>
              </a:ext>
            </a:extLst>
          </p:cNvPr>
          <p:cNvSpPr/>
          <p:nvPr/>
        </p:nvSpPr>
        <p:spPr>
          <a:xfrm flipV="1">
            <a:off x="10678509" y="3647090"/>
            <a:ext cx="231229" cy="220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469AF53-D06B-450E-AB11-3B59825E4AEE}"/>
              </a:ext>
            </a:extLst>
          </p:cNvPr>
          <p:cNvCxnSpPr>
            <a:cxnSpLocks/>
          </p:cNvCxnSpPr>
          <p:nvPr/>
        </p:nvCxnSpPr>
        <p:spPr>
          <a:xfrm flipV="1">
            <a:off x="9197340" y="4210050"/>
            <a:ext cx="990369" cy="18669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D79FECA-C851-4AB1-9015-DC441EB2B06F}"/>
              </a:ext>
            </a:extLst>
          </p:cNvPr>
          <p:cNvSpPr txBox="1"/>
          <p:nvPr/>
        </p:nvSpPr>
        <p:spPr>
          <a:xfrm>
            <a:off x="8402311" y="3492077"/>
            <a:ext cx="235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2020=248,000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E440A-DF55-4A3A-A590-8FE8D90B2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80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505269"/>
            <a:ext cx="9404723" cy="1400530"/>
          </a:xfrm>
        </p:spPr>
        <p:txBody>
          <a:bodyPr/>
          <a:lstStyle/>
          <a:p>
            <a:r>
              <a:rPr lang="en-US" b="1" dirty="0">
                <a:cs typeface="Calibri" panose="020F0502020204030204" pitchFamily="34" charset="0"/>
              </a:rPr>
              <a:t>Why Update the Growth Plan?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69138"/>
            <a:ext cx="8946541" cy="4436790"/>
          </a:xfrm>
        </p:spPr>
        <p:txBody>
          <a:bodyPr>
            <a:normAutofit/>
          </a:bodyPr>
          <a:lstStyle/>
          <a:p>
            <a:r>
              <a:rPr lang="en-US" sz="2800" dirty="0"/>
              <a:t>It had been more than 20 years since it was created, and an update was overdue</a:t>
            </a:r>
          </a:p>
          <a:p>
            <a:r>
              <a:rPr lang="en-US" sz="2800" dirty="0"/>
              <a:t>Growth patterns have changed, along with projections for where infrastructure (namely sewer) can and should be provided</a:t>
            </a:r>
          </a:p>
          <a:p>
            <a:r>
              <a:rPr lang="en-US" sz="2800" dirty="0"/>
              <a:t>The County’s Comprehensive Plan (2020) calls for a re-evaluation of these areas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516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53086A-A113-FC4D-5F29-C532F5389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7BBEE4BC-28BB-EA3E-0D01-AE1469D6D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6675" y="176729"/>
            <a:ext cx="5066675" cy="625405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02A5E7-089F-6096-01EB-DC7DC47C6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3" y="1319134"/>
            <a:ext cx="3401063" cy="4705745"/>
          </a:xfrm>
        </p:spPr>
        <p:txBody>
          <a:bodyPr>
            <a:normAutofit/>
          </a:bodyPr>
          <a:lstStyle/>
          <a:p>
            <a:r>
              <a:rPr lang="en-US" sz="3200" dirty="0"/>
              <a:t>Williamson County</a:t>
            </a:r>
            <a:br>
              <a:rPr lang="en-US" sz="3200" dirty="0"/>
            </a:br>
            <a:r>
              <a:rPr lang="en-US" sz="3200" dirty="0"/>
              <a:t>Comprehensive Plan</a:t>
            </a:r>
          </a:p>
        </p:txBody>
      </p:sp>
    </p:spTree>
    <p:extLst>
      <p:ext uri="{BB962C8B-B14F-4D97-AF65-F5344CB8AC3E}">
        <p14:creationId xmlns:p14="http://schemas.microsoft.com/office/powerpoint/2010/main" val="378519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44459-08DA-CD2A-10DD-DBBFB961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854439"/>
            <a:ext cx="3401064" cy="2041161"/>
          </a:xfrm>
        </p:spPr>
        <p:txBody>
          <a:bodyPr/>
          <a:lstStyle/>
          <a:p>
            <a:r>
              <a:rPr lang="en-US" sz="3200" dirty="0"/>
              <a:t>Williamson County</a:t>
            </a:r>
            <a:br>
              <a:rPr lang="en-US" sz="3200" dirty="0"/>
            </a:br>
            <a:r>
              <a:rPr lang="en-US" sz="3200" dirty="0"/>
              <a:t>Comprehensive Plan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952150-B256-508B-3BAD-FA68F498E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895600"/>
            <a:ext cx="3401063" cy="3129279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Reduce allowable residential densities outside of UGB’s, Villages and Hamlets</a:t>
            </a:r>
          </a:p>
          <a:p>
            <a:r>
              <a:rPr lang="en-US" sz="2200" dirty="0"/>
              <a:t>Engage in collaborative regional growth management planning</a:t>
            </a:r>
          </a:p>
          <a:p>
            <a:endParaRPr lang="en-US" dirty="0"/>
          </a:p>
        </p:txBody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F9CA14E-41C9-AE39-5ACC-754A91DDD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4" y="1139252"/>
            <a:ext cx="6532849" cy="48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18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23CF0-F504-6015-B52B-267005703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1004341"/>
            <a:ext cx="3401064" cy="1891259"/>
          </a:xfrm>
        </p:spPr>
        <p:txBody>
          <a:bodyPr/>
          <a:lstStyle/>
          <a:p>
            <a:r>
              <a:rPr lang="en-US" sz="3200" dirty="0">
                <a:solidFill>
                  <a:srgbClr val="FFFFFF"/>
                </a:solidFill>
              </a:rPr>
              <a:t>Regional Growth Management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B8CE9-742B-4DD4-A984-197C1A300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Municipalities and the County evaluated where growth should occur based upon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Population projections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Available land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The provision of infrastructure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Other factors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6AB53-AC95-4A83-C008-16D0B97D8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Collaborative Process Occurred Prior to Formal Growth Plan Update Process</a:t>
            </a:r>
          </a:p>
        </p:txBody>
      </p:sp>
    </p:spTree>
    <p:extLst>
      <p:ext uri="{BB962C8B-B14F-4D97-AF65-F5344CB8AC3E}">
        <p14:creationId xmlns:p14="http://schemas.microsoft.com/office/powerpoint/2010/main" val="4045444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3AA41-DA6A-921A-4257-3DD678528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1274164"/>
            <a:ext cx="3401064" cy="1621436"/>
          </a:xfrm>
        </p:spPr>
        <p:txBody>
          <a:bodyPr/>
          <a:lstStyle/>
          <a:p>
            <a:r>
              <a:rPr lang="en-US" sz="3200" dirty="0">
                <a:solidFill>
                  <a:srgbClr val="FFFFFF"/>
                </a:solidFill>
              </a:rPr>
              <a:t>Regional Growth Management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B71B8-E234-9628-7D3B-C924668CE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616" y="794479"/>
            <a:ext cx="5195997" cy="5225321"/>
          </a:xfrm>
        </p:spPr>
        <p:txBody>
          <a:bodyPr>
            <a:noAutofit/>
          </a:bodyPr>
          <a:lstStyle/>
          <a:p>
            <a:r>
              <a:rPr lang="en-US" sz="3200" dirty="0"/>
              <a:t>Advisory Group consisting of representatives from each jurisdiction and other stakeholders</a:t>
            </a:r>
          </a:p>
          <a:p>
            <a:r>
              <a:rPr lang="en-US" sz="3200" dirty="0"/>
              <a:t>Planners Group</a:t>
            </a:r>
          </a:p>
          <a:p>
            <a:r>
              <a:rPr lang="en-US" sz="3200" dirty="0"/>
              <a:t>Technical Advisors</a:t>
            </a:r>
          </a:p>
          <a:p>
            <a:r>
              <a:rPr lang="en-US" sz="3200" dirty="0"/>
              <a:t>Facilitator</a:t>
            </a:r>
          </a:p>
          <a:p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E0B3D-9EE3-7992-38DC-61EF6FC38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Contributors:</a:t>
            </a:r>
          </a:p>
        </p:txBody>
      </p:sp>
    </p:spTree>
    <p:extLst>
      <p:ext uri="{BB962C8B-B14F-4D97-AF65-F5344CB8AC3E}">
        <p14:creationId xmlns:p14="http://schemas.microsoft.com/office/powerpoint/2010/main" val="1592790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07AC-C702-8543-DFE6-6856959B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FF"/>
                </a:solidFill>
              </a:rPr>
              <a:t>Regional Growth Management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F6F5B-F925-1C08-6145-74CA27AAF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001" y="1041817"/>
            <a:ext cx="6622899" cy="5816183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Ensure that the system of UGB’s, PGA’s and Rural Areas function as optimally as possible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	Create and implement interim policies related  	to development within UGB’s occurring prior 	to annexation	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   Municipalities will not annex outside of UGB’s</a:t>
            </a:r>
          </a:p>
          <a:p>
            <a:pPr marL="457200" lvl="1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Continue the process of collaborative, multi-jurisdictional planning on an ongoing basis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 	Revisit the Growth Plan at least every 5 years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 	Growth Plan Implementation Committee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 	Multi-jurisdictional entity focusing on 	transportation planning</a:t>
            </a:r>
          </a:p>
          <a:p>
            <a:pPr marL="0" marR="0" lv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4BE1F-19CD-649C-9AAD-4DE9DCE23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Goals and Strategies:</a:t>
            </a:r>
          </a:p>
        </p:txBody>
      </p:sp>
    </p:spTree>
    <p:extLst>
      <p:ext uri="{BB962C8B-B14F-4D97-AF65-F5344CB8AC3E}">
        <p14:creationId xmlns:p14="http://schemas.microsoft.com/office/powerpoint/2010/main" val="759441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BABC64D76566488FB6EEB66E052646" ma:contentTypeVersion="4" ma:contentTypeDescription="Create a new document." ma:contentTypeScope="" ma:versionID="38635a05e19e31c8aee8c72b87df7938">
  <xsd:schema xmlns:xsd="http://www.w3.org/2001/XMLSchema" xmlns:xs="http://www.w3.org/2001/XMLSchema" xmlns:p="http://schemas.microsoft.com/office/2006/metadata/properties" xmlns:ns3="ff6ec41f-b810-41b7-8e87-05288540461f" targetNamespace="http://schemas.microsoft.com/office/2006/metadata/properties" ma:root="true" ma:fieldsID="f0cdfbec964cd7a5843132221d20ff59" ns3:_="">
    <xsd:import namespace="ff6ec41f-b810-41b7-8e87-0528854046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6ec41f-b810-41b7-8e87-0528854046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7C77C9-5573-4FBD-A2C7-3907AFC38680}">
  <ds:schemaRefs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ff6ec41f-b810-41b7-8e87-05288540461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B3A0F2C-70FC-48A1-8B85-2913ED6746A7}">
  <ds:schemaRefs>
    <ds:schemaRef ds:uri="ff6ec41f-b810-41b7-8e87-0528854046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3FE3B19-789A-4DBA-A907-9052289EAB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9541</TotalTime>
  <Words>659</Words>
  <Application>Microsoft Macintosh PowerPoint</Application>
  <PresentationFormat>Widescreen</PresentationFormat>
  <Paragraphs>106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Century Gothic</vt:lpstr>
      <vt:lpstr>Symbol</vt:lpstr>
      <vt:lpstr>Wingdings</vt:lpstr>
      <vt:lpstr>Wingdings 3</vt:lpstr>
      <vt:lpstr>Ion</vt:lpstr>
      <vt:lpstr>PowerPoint Presentation</vt:lpstr>
      <vt:lpstr>Williamson County Growth Plan</vt:lpstr>
      <vt:lpstr>PowerPoint Presentation</vt:lpstr>
      <vt:lpstr>Why Update the Growth Plan?</vt:lpstr>
      <vt:lpstr> </vt:lpstr>
      <vt:lpstr>Williamson County Comprehensive Plan</vt:lpstr>
      <vt:lpstr>Regional Growth Management</vt:lpstr>
      <vt:lpstr>Regional Growth Management</vt:lpstr>
      <vt:lpstr>Regional Growth Management</vt:lpstr>
      <vt:lpstr>Growth Plan Update </vt:lpstr>
      <vt:lpstr>What is contained in the Growth Plan?</vt:lpstr>
      <vt:lpstr>PROCESS</vt:lpstr>
      <vt:lpstr>2001 Growth Plan Map</vt:lpstr>
      <vt:lpstr>Approved Growth Plan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Interlocal Agreement</vt:lpstr>
      <vt:lpstr>Current Status of Growth 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Rachel Gombosch</dc:creator>
  <cp:lastModifiedBy>Kristi Ransom</cp:lastModifiedBy>
  <cp:revision>118</cp:revision>
  <cp:lastPrinted>2024-01-28T19:56:46Z</cp:lastPrinted>
  <dcterms:created xsi:type="dcterms:W3CDTF">2020-02-20T17:13:13Z</dcterms:created>
  <dcterms:modified xsi:type="dcterms:W3CDTF">2024-07-26T16:14:41Z</dcterms:modified>
</cp:coreProperties>
</file>